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4869" r:id="rId5"/>
    <p:sldId id="4860" r:id="rId6"/>
    <p:sldId id="4868" r:id="rId7"/>
    <p:sldId id="404" r:id="rId8"/>
    <p:sldId id="4870" r:id="rId9"/>
    <p:sldId id="259" r:id="rId10"/>
    <p:sldId id="260" r:id="rId11"/>
    <p:sldId id="261" r:id="rId12"/>
    <p:sldId id="4871" r:id="rId13"/>
    <p:sldId id="262" r:id="rId14"/>
    <p:sldId id="263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4582D-7BB2-42CF-97E1-6F60CA648BC5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073A2-7577-41C0-9B19-8CFD2F9E8A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93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Referencias: 'Judicialização da saúde no Brasil', Estudo de Caso, 2020.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073A2-7577-41C0-9B19-8CFD2F9E8AE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9565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5827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627C6-A80A-4458-9515-6C964D9C771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97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627C6-A80A-4458-9515-6C964D9C771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20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2626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2492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  <a:r>
              <a:rPr lang="en-US" dirty="0" err="1"/>
              <a:t>Ne'eman</a:t>
            </a:r>
            <a:r>
              <a:rPr lang="en-US" dirty="0"/>
              <a:t>, A. (2010). 'The Future of Autism Advocacy.'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073A2-7577-41C0-9B19-8CFD2F9E8AE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471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  <a:r>
              <a:rPr lang="en-US" dirty="0" err="1"/>
              <a:t>Associação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 Americana, 'Revision of Treatment Guidelines for Autism Spectrum Disorder,' AMA Journal of Ethics, 2023.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073A2-7577-41C0-9B19-8CFD2F9E8AE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921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'Balancing therapeutic needs with childhood development in ASD', Journal of Child Psychology and Psychiatry, 2024.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073A2-7577-41C0-9B19-8CFD2F9E8AE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225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22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6353F-678A-5D7E-FAF3-18CAD3473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7999EC-2E69-543F-9F26-1BABDB6BD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EFBD68-472F-BC55-2077-DF6EC6774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3DB32B-13DB-B735-6568-39E44137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299B3D-33B8-AD0B-9FE3-24432899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62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0D6C8-341E-5AB2-AC2C-235A0DCA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173521-6654-3065-E97B-DFF0C8887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10C945-BE90-E4DD-2028-4D93291A3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6AE6AA-CEB1-7455-345C-E992B209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FA5EA6-0014-C0E5-F9C4-3FA204C6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602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3699C-6180-D051-A05D-B1E535E31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8755538-AF7D-73EB-E23F-096F6D984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21EF88-54F3-67D0-9EFD-B76175028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3E9F56-D775-7899-162F-C19A6335D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4F4B5D-D086-713F-D8BE-B6A58A525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6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380C9-7AD2-E320-3A4A-A521EF09C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173BD5-4BC0-71FF-4345-74FD56E63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CECDF9-4A87-6E34-7EF8-B76FA0B83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D5380D-0866-5103-C1D5-7D1DACCBA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34A246-6237-99B5-06E6-5A38EA04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E3BDC1-08AA-3684-656F-DDC7C3E7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25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298F4-DD47-91A6-50E5-2020DA51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6EA0AC-3458-6BDE-4876-8C9932267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D12861-8348-B0B2-7756-2F9689025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4FB4006-B8D4-6D7A-5A97-1C5DE6AD0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35A8A7E-AB93-2816-FED0-554AAE806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D0F51CF-7076-E166-7D48-9487E1A0D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CF10530-E19B-E3E6-8C91-5BE3A4C2C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991A7E-080E-0B4A-1A2C-3AED8751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650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E66AD-A657-C7D4-BFE8-E7F4D1F8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208232-E4DE-67C0-F9C2-3EB55C97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7DDCEC-A841-2832-2D6F-287FFB6D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7FA178B-04AB-794E-937F-53635FC8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235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D3CFEE-9AE9-1822-511A-038918B5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F6D8350-4C3D-8911-21E2-DCA27FD6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4C6714-665F-BBFB-343C-3479C9A7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69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3B2F1-5E69-B998-D24A-22E5E1EC8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A53274-55FE-CD25-AFFF-18C10ACC8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086E25-F795-A553-23C5-63A2B4EEF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12DAEE-EF70-B457-7D47-1753D891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B28727-DBAD-B85D-9446-823BDE015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13DB2B-EE2E-C7DE-923B-08769D52B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508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2AD27-5D97-8933-3357-08041E45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EB6F3F8-0511-6730-F665-2017F4C517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4E6A14-1166-78E5-9CD7-C31C457AB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63A7FE-02C9-75E5-B235-C0056AF6F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DA29CE-FFB3-4F57-DD77-28B01D482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548115-8D6B-45F2-782A-619735B8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27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AEDF81-EC9B-18FC-561D-AA98D630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D4163D6-3A84-614F-E2F8-B6C14DD57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AA6D80-2896-B6ED-F9F5-45602B05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7F5F5B-5232-8A2F-3040-BD7B1124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96B300-FCA4-3F4C-E777-E09268B8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438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A210BA-DCC6-A23D-2229-228362DFCA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8A55D4A-9EEC-11DD-A6AE-B892CFACB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28A6FC-C030-6A12-2202-F831580E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1A8DAA-905E-6E74-9B1A-FE02A834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C01D01-539D-AF5F-8AF8-8B42435B0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1367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Dois Conteúd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a Liv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pt-BR" sz="2000"/>
            </a:lvl1pPr>
            <a:lvl2pPr>
              <a:spcBef>
                <a:spcPts val="6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 dirty="0"/>
              <a:t>Clique para adicionar conteúdo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pt-BR" sz="2000"/>
            </a:lvl1pPr>
            <a:lvl2pPr>
              <a:spcBef>
                <a:spcPts val="18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3196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7">
            <a:extLst>
              <a:ext uri="{FF2B5EF4-FFF2-40B4-BE49-F238E27FC236}">
                <a16:creationId xmlns:a16="http://schemas.microsoft.com/office/drawing/2014/main" id="{3D953C55-C358-34DC-ED0C-83EE2D1BC0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873600" y="900000"/>
            <a:ext cx="8942400" cy="61416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39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C3EFFF-8B64-54D4-2DAE-59B466F46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A82ECF-DB05-0C11-D9F4-C6C81C28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F3700A-826D-BE5A-992A-D7736EFA9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EDB1E-51FE-44E6-916C-86149DB50641}" type="datetimeFigureOut">
              <a:rPr lang="pt-BR" smtClean="0"/>
              <a:t>15/05/2024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C2D9C9-B7B0-C6BD-EF33-34DE0F278F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61A234-BEB8-0F47-B862-492151F5C6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08A0-7504-4E8A-9ED2-5269AC8779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9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7.sv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D1A671DE-D529-4A2A-A35D-E97400239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3D6AFF-2E6F-FF6C-3D00-2F5E4FB73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6055" y="780057"/>
            <a:ext cx="4947745" cy="2828462"/>
          </a:xfrm>
        </p:spPr>
        <p:txBody>
          <a:bodyPr>
            <a:normAutofit/>
          </a:bodyPr>
          <a:lstStyle/>
          <a:p>
            <a:pPr algn="l"/>
            <a:r>
              <a:rPr lang="pt-BR" sz="3800" dirty="0"/>
              <a:t>Transtorno do Espectro Autista: Aspectos Regulatórios e Jurídicos</a:t>
            </a:r>
            <a:br>
              <a:rPr lang="pt-BR" sz="3800" dirty="0"/>
            </a:br>
            <a:endParaRPr lang="pt-BR" sz="38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FC7A14-0E87-5448-2A68-66CF81C92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6055" y="3700594"/>
            <a:ext cx="4947745" cy="889335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Desafios na Condução Nacional do Diagnóstico e Tratamento do TEA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2599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3649" y="127376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Block Arc 55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631431" y="1382395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231329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20126" y="2345836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03228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27948" flipH="1">
            <a:off x="2309492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C14AA24-95F3-AFD0-BE86-0922171149F8}"/>
              </a:ext>
            </a:extLst>
          </p:cNvPr>
          <p:cNvSpPr txBox="1"/>
          <p:nvPr/>
        </p:nvSpPr>
        <p:spPr>
          <a:xfrm>
            <a:off x="6406055" y="4848186"/>
            <a:ext cx="49477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Prof. Dr. Daniel Silva de Azevedo, MD, PhD</a:t>
            </a:r>
            <a:endParaRPr lang="pt-BR" sz="1400" i="1" dirty="0"/>
          </a:p>
        </p:txBody>
      </p:sp>
    </p:spTree>
    <p:extLst>
      <p:ext uri="{BB962C8B-B14F-4D97-AF65-F5344CB8AC3E}">
        <p14:creationId xmlns:p14="http://schemas.microsoft.com/office/powerpoint/2010/main" val="2743601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87691C-B74F-AF46-EE86-38D0114D5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126649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Introdução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ED86B8-89B5-D87F-B076-FE785D043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8" y="3700593"/>
            <a:ext cx="5425781" cy="2183138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Contextualização do aumento de diagnósticos de TEA no Brasil.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A importância de revisar as práticas regulatórias e jurídicas para aprimorar o tratamento do TEA.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Objetivo: necessidade de mudanças na abordagem atual, condução do TEA no Brasil.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7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191977-9A2B-7176-1F3F-67A8649BD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136076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Impacto da Judicialização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3C4CF2-D384-455E-3C54-9183F0C71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8" y="3700594"/>
            <a:ext cx="5425781" cy="1655762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Impacto da judicialização no acesso ao tratamento.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Exemplos de casos judiciais significativos que moldaram as políticas de TEA.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Necessidade de uma abordagem regulatória mais coesa para evitar litígios frequentes.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5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56" y="1526033"/>
            <a:ext cx="3723656" cy="4064628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 algn="ctr"/>
            <a:r>
              <a:rPr lang="en-US" sz="410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Considerações</a:t>
            </a:r>
            <a:r>
              <a:rPr lang="en-US" sz="41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Éticas</a:t>
            </a:r>
            <a:r>
              <a:rPr lang="en-US" sz="41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no </a:t>
            </a:r>
            <a:r>
              <a:rPr lang="en-US" sz="410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Tratamento</a:t>
            </a:r>
            <a:r>
              <a:rPr lang="en-US" sz="41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do TEA</a:t>
            </a:r>
            <a:endParaRPr lang="en-US" sz="4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10979" y="2097466"/>
            <a:ext cx="5911799" cy="2683526"/>
          </a:xfr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1" algn="just"/>
            <a:r>
              <a:rPr lang="en-US" dirty="0"/>
              <a:t>Importância de </a:t>
            </a:r>
            <a:r>
              <a:rPr lang="en-US" dirty="0" err="1"/>
              <a:t>abordagens</a:t>
            </a:r>
            <a:r>
              <a:rPr lang="en-US" dirty="0"/>
              <a:t> que </a:t>
            </a:r>
            <a:r>
              <a:rPr lang="en-US" dirty="0" err="1"/>
              <a:t>respeitam</a:t>
            </a:r>
            <a:r>
              <a:rPr lang="en-US" dirty="0"/>
              <a:t> a </a:t>
            </a:r>
            <a:r>
              <a:rPr lang="en-US" dirty="0" err="1"/>
              <a:t>individualidade</a:t>
            </a:r>
            <a:r>
              <a:rPr lang="en-US" dirty="0"/>
              <a:t> e a </a:t>
            </a:r>
            <a:r>
              <a:rPr lang="en-US" dirty="0" err="1"/>
              <a:t>autonomia</a:t>
            </a:r>
            <a:r>
              <a:rPr lang="en-US" dirty="0"/>
              <a:t> do paciente.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dirty="0" err="1"/>
              <a:t>Necessidade</a:t>
            </a:r>
            <a:r>
              <a:rPr lang="en-US" dirty="0"/>
              <a:t> de </a:t>
            </a:r>
            <a:r>
              <a:rPr lang="en-US" dirty="0" err="1"/>
              <a:t>transparência</a:t>
            </a:r>
            <a:r>
              <a:rPr lang="en-US" dirty="0"/>
              <a:t>, </a:t>
            </a:r>
            <a:r>
              <a:rPr lang="en-US" dirty="0" err="1"/>
              <a:t>consentimento</a:t>
            </a:r>
            <a:r>
              <a:rPr lang="en-US" dirty="0"/>
              <a:t> </a:t>
            </a:r>
            <a:r>
              <a:rPr lang="en-US" dirty="0" err="1"/>
              <a:t>informado</a:t>
            </a:r>
            <a:r>
              <a:rPr lang="en-US" dirty="0"/>
              <a:t> e </a:t>
            </a:r>
            <a:r>
              <a:rPr lang="en-US" dirty="0" err="1"/>
              <a:t>colaboração</a:t>
            </a:r>
            <a:r>
              <a:rPr lang="en-US" dirty="0"/>
              <a:t> com as </a:t>
            </a:r>
            <a:r>
              <a:rPr lang="en-US" dirty="0" err="1"/>
              <a:t>famílias</a:t>
            </a:r>
            <a:r>
              <a:rPr lang="en-US" dirty="0"/>
              <a:t>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EFF955-4A6B-E0A3-72C3-B6BBB68E2330}"/>
              </a:ext>
            </a:extLst>
          </p:cNvPr>
          <p:cNvSpPr txBox="1"/>
          <p:nvPr/>
        </p:nvSpPr>
        <p:spPr>
          <a:xfrm>
            <a:off x="0" y="6299605"/>
            <a:ext cx="12120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Singh, J., Illes, J.,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Lazzeroni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L., &amp;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Hallmayer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J. (2019). "Trends in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neuroethics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in autism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spectrum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disorder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treatment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." *AJOB </a:t>
            </a:r>
            <a:r>
              <a:rPr lang="pt-BR" sz="1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Neuroscience</a:t>
            </a:r>
            <a:r>
              <a:rPr lang="pt-BR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10*(2), 97-107.</a:t>
            </a:r>
            <a:endParaRPr lang="pt-B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0845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oto" descr="Criança sentada em uma mesa&#10;&#10;Descrição gerada automaticamente com confiança baixa">
            <a:extLst>
              <a:ext uri="{FF2B5EF4-FFF2-40B4-BE49-F238E27FC236}">
                <a16:creationId xmlns:a16="http://schemas.microsoft.com/office/drawing/2014/main" id="{EFF0AAB4-05AC-A6C9-4A8E-48A07085D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39" r="4925" b="540"/>
          <a:stretch>
            <a:fillRect/>
          </a:stretch>
        </p:blipFill>
        <p:spPr>
          <a:xfrm>
            <a:off x="4374431" y="2431265"/>
            <a:ext cx="2386707" cy="1912756"/>
          </a:xfrm>
          <a:custGeom>
            <a:avLst/>
            <a:gdLst>
              <a:gd name="connsiteX0" fmla="*/ 1147302 w 2386707"/>
              <a:gd name="connsiteY0" fmla="*/ 0 h 1912756"/>
              <a:gd name="connsiteX1" fmla="*/ 1490731 w 2386707"/>
              <a:gd name="connsiteY1" fmla="*/ 0 h 1912756"/>
              <a:gd name="connsiteX2" fmla="*/ 1507838 w 2386707"/>
              <a:gd name="connsiteY2" fmla="*/ 1698 h 1912756"/>
              <a:gd name="connsiteX3" fmla="*/ 1794157 w 2386707"/>
              <a:gd name="connsiteY3" fmla="*/ 89106 h 1912756"/>
              <a:gd name="connsiteX4" fmla="*/ 2318549 w 2386707"/>
              <a:gd name="connsiteY4" fmla="*/ 663111 h 1912756"/>
              <a:gd name="connsiteX5" fmla="*/ 2282268 w 2386707"/>
              <a:gd name="connsiteY5" fmla="*/ 1484358 h 1912756"/>
              <a:gd name="connsiteX6" fmla="*/ 1488035 w 2386707"/>
              <a:gd name="connsiteY6" fmla="*/ 1819665 h 1912756"/>
              <a:gd name="connsiteX7" fmla="*/ 564151 w 2386707"/>
              <a:gd name="connsiteY7" fmla="*/ 1853656 h 1912756"/>
              <a:gd name="connsiteX8" fmla="*/ 123647 w 2386707"/>
              <a:gd name="connsiteY8" fmla="*/ 620287 h 1912756"/>
              <a:gd name="connsiteX9" fmla="*/ 650434 w 2386707"/>
              <a:gd name="connsiteY9" fmla="*/ 173844 h 1912756"/>
              <a:gd name="connsiteX10" fmla="*/ 1064478 w 2386707"/>
              <a:gd name="connsiteY10" fmla="*/ 11980 h 191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86707" h="1912756">
                <a:moveTo>
                  <a:pt x="1147302" y="0"/>
                </a:moveTo>
                <a:lnTo>
                  <a:pt x="1490731" y="0"/>
                </a:lnTo>
                <a:lnTo>
                  <a:pt x="1507838" y="1698"/>
                </a:lnTo>
                <a:cubicBezTo>
                  <a:pt x="1605789" y="17763"/>
                  <a:pt x="1702080" y="46564"/>
                  <a:pt x="1794157" y="89106"/>
                </a:cubicBezTo>
                <a:cubicBezTo>
                  <a:pt x="2046810" y="205874"/>
                  <a:pt x="2235307" y="416505"/>
                  <a:pt x="2318549" y="663111"/>
                </a:cubicBezTo>
                <a:cubicBezTo>
                  <a:pt x="2398966" y="901359"/>
                  <a:pt x="2431971" y="1249513"/>
                  <a:pt x="2282268" y="1484358"/>
                </a:cubicBezTo>
                <a:cubicBezTo>
                  <a:pt x="2121233" y="1736964"/>
                  <a:pt x="1764690" y="1760317"/>
                  <a:pt x="1488035" y="1819665"/>
                </a:cubicBezTo>
                <a:cubicBezTo>
                  <a:pt x="1180172" y="1885733"/>
                  <a:pt x="858415" y="1972797"/>
                  <a:pt x="564151" y="1853656"/>
                </a:cubicBezTo>
                <a:cubicBezTo>
                  <a:pt x="108841" y="1669354"/>
                  <a:pt x="-176661" y="1041163"/>
                  <a:pt x="123647" y="620287"/>
                </a:cubicBezTo>
                <a:cubicBezTo>
                  <a:pt x="254670" y="436626"/>
                  <a:pt x="440412" y="279884"/>
                  <a:pt x="650434" y="173844"/>
                </a:cubicBezTo>
                <a:cubicBezTo>
                  <a:pt x="777816" y="96888"/>
                  <a:pt x="918704" y="41802"/>
                  <a:pt x="1064478" y="11980"/>
                </a:cubicBezTo>
                <a:close/>
              </a:path>
            </a:pathLst>
          </a:custGeom>
          <a:effectLst>
            <a:outerShdw blurRad="50800" dist="25400" dir="2700000" algn="tl" rotWithShape="0">
              <a:schemeClr val="bg1">
                <a:lumMod val="50000"/>
                <a:alpha val="20000"/>
              </a:schemeClr>
            </a:outerShdw>
          </a:effectLst>
        </p:spPr>
      </p:pic>
      <p:sp>
        <p:nvSpPr>
          <p:cNvPr id="13" name="Arc dentro">
            <a:extLst>
              <a:ext uri="{FF2B5EF4-FFF2-40B4-BE49-F238E27FC236}">
                <a16:creationId xmlns:a16="http://schemas.microsoft.com/office/drawing/2014/main" id="{6595D89D-CCF0-4A52-BE6A-7E8B581B4596}"/>
              </a:ext>
            </a:extLst>
          </p:cNvPr>
          <p:cNvSpPr/>
          <p:nvPr/>
        </p:nvSpPr>
        <p:spPr>
          <a:xfrm>
            <a:off x="4454225" y="2036026"/>
            <a:ext cx="2785951" cy="2785948"/>
          </a:xfrm>
          <a:prstGeom prst="arc">
            <a:avLst>
              <a:gd name="adj1" fmla="val 16186708"/>
              <a:gd name="adj2" fmla="val 5409076"/>
            </a:avLst>
          </a:prstGeom>
          <a:ln>
            <a:solidFill>
              <a:srgbClr val="2C4166">
                <a:alpha val="15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sp>
        <p:nvSpPr>
          <p:cNvPr id="14" name="Arc fora">
            <a:extLst>
              <a:ext uri="{FF2B5EF4-FFF2-40B4-BE49-F238E27FC236}">
                <a16:creationId xmlns:a16="http://schemas.microsoft.com/office/drawing/2014/main" id="{66B520E4-AF58-49DE-A488-74E69063051A}"/>
              </a:ext>
            </a:extLst>
          </p:cNvPr>
          <p:cNvSpPr/>
          <p:nvPr/>
        </p:nvSpPr>
        <p:spPr>
          <a:xfrm>
            <a:off x="3685184" y="1266985"/>
            <a:ext cx="4324033" cy="4324030"/>
          </a:xfrm>
          <a:prstGeom prst="arc">
            <a:avLst>
              <a:gd name="adj1" fmla="val 16162077"/>
              <a:gd name="adj2" fmla="val 5407067"/>
            </a:avLst>
          </a:prstGeom>
          <a:ln>
            <a:solidFill>
              <a:srgbClr val="2C4166">
                <a:alpha val="15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sp>
        <p:nvSpPr>
          <p:cNvPr id="55" name="T1">
            <a:extLst>
              <a:ext uri="{FF2B5EF4-FFF2-40B4-BE49-F238E27FC236}">
                <a16:creationId xmlns:a16="http://schemas.microsoft.com/office/drawing/2014/main" id="{BAE8E4EC-3E7D-114E-B2E0-6D18E925D345}"/>
              </a:ext>
            </a:extLst>
          </p:cNvPr>
          <p:cNvSpPr txBox="1"/>
          <p:nvPr/>
        </p:nvSpPr>
        <p:spPr>
          <a:xfrm>
            <a:off x="7368686" y="1533702"/>
            <a:ext cx="4309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Dietas Restritivas e Suplementos: </a:t>
            </a:r>
          </a:p>
          <a:p>
            <a:pPr algn="just"/>
            <a:r>
              <a:rPr lang="pt-BR" sz="1600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Falta de evidência robusta que suporte a eficácia.</a:t>
            </a:r>
          </a:p>
        </p:txBody>
      </p:sp>
      <p:sp>
        <p:nvSpPr>
          <p:cNvPr id="61" name="T3">
            <a:extLst>
              <a:ext uri="{FF2B5EF4-FFF2-40B4-BE49-F238E27FC236}">
                <a16:creationId xmlns:a16="http://schemas.microsoft.com/office/drawing/2014/main" id="{E26815BA-1A8D-E042-B30C-34FFE39929DA}"/>
              </a:ext>
            </a:extLst>
          </p:cNvPr>
          <p:cNvSpPr txBox="1"/>
          <p:nvPr/>
        </p:nvSpPr>
        <p:spPr>
          <a:xfrm>
            <a:off x="8057205" y="3136612"/>
            <a:ext cx="430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Terapias Biomédicas (</a:t>
            </a:r>
            <a:r>
              <a:rPr lang="pt-B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B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quelação</a:t>
            </a:r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algn="just"/>
            <a:r>
              <a:rPr lang="pt-BR" sz="1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Riscos potenciais sem benefícios comprovados.</a:t>
            </a:r>
          </a:p>
        </p:txBody>
      </p:sp>
      <p:sp>
        <p:nvSpPr>
          <p:cNvPr id="63" name="T5">
            <a:extLst>
              <a:ext uri="{FF2B5EF4-FFF2-40B4-BE49-F238E27FC236}">
                <a16:creationId xmlns:a16="http://schemas.microsoft.com/office/drawing/2014/main" id="{CFEE7C9C-0AA1-1348-8107-F1D0F6AE5C97}"/>
              </a:ext>
            </a:extLst>
          </p:cNvPr>
          <p:cNvSpPr txBox="1"/>
          <p:nvPr/>
        </p:nvSpPr>
        <p:spPr>
          <a:xfrm>
            <a:off x="7356240" y="4624455"/>
            <a:ext cx="4309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Terapias Alternativas Variadas:</a:t>
            </a:r>
          </a:p>
          <a:p>
            <a:pPr algn="just"/>
            <a:r>
              <a:rPr lang="pt-BR" sz="1600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Como terapias com música e animais, que carecem de estudos conclusivos para sua eficácia no TEA</a:t>
            </a:r>
          </a:p>
        </p:txBody>
      </p:sp>
      <p:sp>
        <p:nvSpPr>
          <p:cNvPr id="31" name="Forma contorno">
            <a:extLst>
              <a:ext uri="{FF2B5EF4-FFF2-40B4-BE49-F238E27FC236}">
                <a16:creationId xmlns:a16="http://schemas.microsoft.com/office/drawing/2014/main" id="{0532ED0B-0F13-5511-4F55-1672A9F9BF7A}"/>
              </a:ext>
            </a:extLst>
          </p:cNvPr>
          <p:cNvSpPr/>
          <p:nvPr/>
        </p:nvSpPr>
        <p:spPr>
          <a:xfrm rot="779390" flipV="1">
            <a:off x="4353403" y="2461734"/>
            <a:ext cx="2364143" cy="1826696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noFill/>
          <a:ln w="127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54" name="Forma1">
            <a:extLst>
              <a:ext uri="{FF2B5EF4-FFF2-40B4-BE49-F238E27FC236}">
                <a16:creationId xmlns:a16="http://schemas.microsoft.com/office/drawing/2014/main" id="{F0B1C089-9DE8-7F9C-5F10-1774FE6C1BE9}"/>
              </a:ext>
            </a:extLst>
          </p:cNvPr>
          <p:cNvSpPr/>
          <p:nvPr/>
        </p:nvSpPr>
        <p:spPr>
          <a:xfrm rot="20700000" flipV="1">
            <a:off x="6473470" y="1534470"/>
            <a:ext cx="824257" cy="656839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>
            <a:outerShdw blurRad="50800" dist="38100" dir="2700000" algn="tl" rotWithShape="0">
              <a:schemeClr val="bg1">
                <a:lumMod val="50000"/>
                <a:alpha val="20000"/>
              </a:schemeClr>
            </a:outerShdw>
          </a:effectLst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69" name="Forma3">
            <a:extLst>
              <a:ext uri="{FF2B5EF4-FFF2-40B4-BE49-F238E27FC236}">
                <a16:creationId xmlns:a16="http://schemas.microsoft.com/office/drawing/2014/main" id="{DBF92827-2307-341D-782F-E20D98BCA7E5}"/>
              </a:ext>
            </a:extLst>
          </p:cNvPr>
          <p:cNvSpPr/>
          <p:nvPr/>
        </p:nvSpPr>
        <p:spPr>
          <a:xfrm rot="21179915" flipV="1">
            <a:off x="7227849" y="3052991"/>
            <a:ext cx="824257" cy="656839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3"/>
          </a:solidFill>
          <a:ln w="1270" cap="flat">
            <a:noFill/>
            <a:prstDash val="solid"/>
            <a:miter/>
          </a:ln>
          <a:effectLst>
            <a:outerShdw blurRad="50800" dist="38100" dir="2700000" algn="tl" rotWithShape="0">
              <a:schemeClr val="bg1">
                <a:lumMod val="50000"/>
                <a:alpha val="20000"/>
              </a:schemeClr>
            </a:outerShdw>
          </a:effectLst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1" name="Forma5">
            <a:extLst>
              <a:ext uri="{FF2B5EF4-FFF2-40B4-BE49-F238E27FC236}">
                <a16:creationId xmlns:a16="http://schemas.microsoft.com/office/drawing/2014/main" id="{22CDDAEA-F97C-3BBD-D110-3B162BB363A8}"/>
              </a:ext>
            </a:extLst>
          </p:cNvPr>
          <p:cNvSpPr/>
          <p:nvPr/>
        </p:nvSpPr>
        <p:spPr>
          <a:xfrm rot="20700000" flipV="1">
            <a:off x="6461025" y="4694699"/>
            <a:ext cx="824257" cy="656839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bg2">
              <a:lumMod val="75000"/>
            </a:schemeClr>
          </a:solidFill>
          <a:ln w="1270" cap="flat">
            <a:noFill/>
            <a:prstDash val="solid"/>
            <a:miter/>
          </a:ln>
          <a:effectLst>
            <a:outerShdw blurRad="50800" dist="38100" dir="2700000" algn="tl" rotWithShape="0">
              <a:schemeClr val="bg1">
                <a:lumMod val="50000"/>
                <a:alpha val="20000"/>
              </a:schemeClr>
            </a:outerShdw>
          </a:effectLst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3" name="C6">
            <a:extLst>
              <a:ext uri="{FF2B5EF4-FFF2-40B4-BE49-F238E27FC236}">
                <a16:creationId xmlns:a16="http://schemas.microsoft.com/office/drawing/2014/main" id="{EFB35CC9-55F7-3E4F-9909-C6A7E2BA3BE4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428178" y="2696181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4" name="C5">
            <a:extLst>
              <a:ext uri="{FF2B5EF4-FFF2-40B4-BE49-F238E27FC236}">
                <a16:creationId xmlns:a16="http://schemas.microsoft.com/office/drawing/2014/main" id="{8C4C901C-7E1B-F15C-3E19-CCFD2A496589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681335" y="2696180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5" name="C4">
            <a:extLst>
              <a:ext uri="{FF2B5EF4-FFF2-40B4-BE49-F238E27FC236}">
                <a16:creationId xmlns:a16="http://schemas.microsoft.com/office/drawing/2014/main" id="{18D20A19-F806-ADB7-A6A7-3D3DC886A5BA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934492" y="2696180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6" name="C3">
            <a:extLst>
              <a:ext uri="{FF2B5EF4-FFF2-40B4-BE49-F238E27FC236}">
                <a16:creationId xmlns:a16="http://schemas.microsoft.com/office/drawing/2014/main" id="{4ED7642A-521C-44B8-FE64-B6C2A75BEECB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681335" y="2995287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7" name="C2">
            <a:extLst>
              <a:ext uri="{FF2B5EF4-FFF2-40B4-BE49-F238E27FC236}">
                <a16:creationId xmlns:a16="http://schemas.microsoft.com/office/drawing/2014/main" id="{C251F01A-4C3B-0396-0E7E-13B847E3FA5B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934491" y="2995286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8" name="C1">
            <a:extLst>
              <a:ext uri="{FF2B5EF4-FFF2-40B4-BE49-F238E27FC236}">
                <a16:creationId xmlns:a16="http://schemas.microsoft.com/office/drawing/2014/main" id="{EA9D7F8C-C80D-B174-651D-540A73F64E4D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934492" y="3294391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pic>
        <p:nvPicPr>
          <p:cNvPr id="4" name="IC3" descr="Mesa posta com preenchimento sólido">
            <a:extLst>
              <a:ext uri="{FF2B5EF4-FFF2-40B4-BE49-F238E27FC236}">
                <a16:creationId xmlns:a16="http://schemas.microsoft.com/office/drawing/2014/main" id="{AC41327C-685F-1826-92F7-F0F12ADA3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92364" y="1609928"/>
            <a:ext cx="561578" cy="561578"/>
          </a:xfrm>
          <a:prstGeom prst="rect">
            <a:avLst/>
          </a:prstGeom>
        </p:spPr>
      </p:pic>
      <p:pic>
        <p:nvPicPr>
          <p:cNvPr id="5" name="IC2" descr="Medicina com preenchimento sólido">
            <a:extLst>
              <a:ext uri="{FF2B5EF4-FFF2-40B4-BE49-F238E27FC236}">
                <a16:creationId xmlns:a16="http://schemas.microsoft.com/office/drawing/2014/main" id="{AD9ECBB1-9206-C669-D5A8-92C7D74E6C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10208" y="3193551"/>
            <a:ext cx="470898" cy="470898"/>
          </a:xfrm>
          <a:prstGeom prst="rect">
            <a:avLst/>
          </a:prstGeom>
        </p:spPr>
      </p:pic>
      <p:pic>
        <p:nvPicPr>
          <p:cNvPr id="6" name="IC4" descr="Dançando estrutura de tópicos">
            <a:extLst>
              <a:ext uri="{FF2B5EF4-FFF2-40B4-BE49-F238E27FC236}">
                <a16:creationId xmlns:a16="http://schemas.microsoft.com/office/drawing/2014/main" id="{08A3687A-7CE0-7E1C-AED9-25F08F3E6A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10333" y="4793704"/>
            <a:ext cx="525640" cy="525640"/>
          </a:xfrm>
          <a:prstGeom prst="rect">
            <a:avLst/>
          </a:prstGeom>
        </p:spPr>
      </p:pic>
      <p:sp>
        <p:nvSpPr>
          <p:cNvPr id="2" name="Qualidade de vida">
            <a:extLst>
              <a:ext uri="{FF2B5EF4-FFF2-40B4-BE49-F238E27FC236}">
                <a16:creationId xmlns:a16="http://schemas.microsoft.com/office/drawing/2014/main" id="{7918D180-A511-7535-FC4D-39050402290F}"/>
              </a:ext>
            </a:extLst>
          </p:cNvPr>
          <p:cNvSpPr txBox="1"/>
          <p:nvPr/>
        </p:nvSpPr>
        <p:spPr>
          <a:xfrm>
            <a:off x="786207" y="2531574"/>
            <a:ext cx="3226031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300" b="1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pt-BR" sz="2800" dirty="0">
                <a:solidFill>
                  <a:schemeClr val="tx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Terapias Controversas para o TEA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E811919-F2E5-13E2-218F-5BBC2519518A}"/>
              </a:ext>
            </a:extLst>
          </p:cNvPr>
          <p:cNvSpPr txBox="1"/>
          <p:nvPr/>
        </p:nvSpPr>
        <p:spPr>
          <a:xfrm>
            <a:off x="0" y="5883002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- Hyman, S. L., et al. (2020). "The role of dietary interventions in the treatment of autism spectrum disorders." *Journal of Autism and Developmental Disorders, 50*(9), 3325-3348.</a:t>
            </a:r>
          </a:p>
          <a:p>
            <a:pPr algn="just"/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- James, S., et al. (2009). "Critical review of dietary interventions for autism spectrum disorders: Do they work?" *Journal of Clinical Practice in Pediatric Psychology, 37*(4), 418-432.</a:t>
            </a:r>
            <a:endParaRPr lang="pt-B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928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1524 0.0467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233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2.08333E-6 0.04421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1.04167E-6 -1.11111E-6 L 0.0207 -1.11111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08333E-6 -1.11111E-6 L -2.08333E-6 0.04421 " pathEditMode="relative" rAng="0" ptsTypes="AA">
                                      <p:cBhvr>
                                        <p:cTn id="23" dur="5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9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1.04167E-6 -1.11111E-6 L 0.0207 -1.11111E-6 " pathEditMode="relative" rAng="0" ptsTypes="AA">
                                      <p:cBhvr>
                                        <p:cTn id="27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375E-6 -1.11111E-6 L 0.0207 -1.11111E-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7 -3.7037E-6 L 0.01237 0.02848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875E-6 -4.44444E-6 L 0.01237 0.02848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7.40741E-7 L 0.01237 0.02847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-4.81481E-6 L 0.01237 0.02848 " pathEditMode="relative" rAng="0" ptsTypes="AA">
                                      <p:cBhvr>
                                        <p:cTn id="7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3.7037E-6 L 0.01237 0.02847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375E-6 -7.40741E-7 L 0.01237 0.02847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55" grpId="0"/>
      <p:bldP spid="55" grpId="1"/>
      <p:bldP spid="61" grpId="0"/>
      <p:bldP spid="61" grpId="1"/>
      <p:bldP spid="63" grpId="0"/>
      <p:bldP spid="63" grpId="1"/>
      <p:bldP spid="31" grpId="0" animBg="1"/>
      <p:bldP spid="54" grpId="0" animBg="1"/>
      <p:bldP spid="69" grpId="0" animBg="1"/>
      <p:bldP spid="71" grpId="0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2" grpId="0"/>
      <p:bldP spid="2" grpId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oto" descr="Criança sentada em uma mesa&#10;&#10;Descrição gerada automaticamente com confiança baixa">
            <a:extLst>
              <a:ext uri="{FF2B5EF4-FFF2-40B4-BE49-F238E27FC236}">
                <a16:creationId xmlns:a16="http://schemas.microsoft.com/office/drawing/2014/main" id="{EFF0AAB4-05AC-A6C9-4A8E-48A07085D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39" r="4925" b="540"/>
          <a:stretch>
            <a:fillRect/>
          </a:stretch>
        </p:blipFill>
        <p:spPr>
          <a:xfrm>
            <a:off x="4374431" y="2431265"/>
            <a:ext cx="2386707" cy="1912756"/>
          </a:xfrm>
          <a:custGeom>
            <a:avLst/>
            <a:gdLst>
              <a:gd name="connsiteX0" fmla="*/ 1147302 w 2386707"/>
              <a:gd name="connsiteY0" fmla="*/ 0 h 1912756"/>
              <a:gd name="connsiteX1" fmla="*/ 1490731 w 2386707"/>
              <a:gd name="connsiteY1" fmla="*/ 0 h 1912756"/>
              <a:gd name="connsiteX2" fmla="*/ 1507838 w 2386707"/>
              <a:gd name="connsiteY2" fmla="*/ 1698 h 1912756"/>
              <a:gd name="connsiteX3" fmla="*/ 1794157 w 2386707"/>
              <a:gd name="connsiteY3" fmla="*/ 89106 h 1912756"/>
              <a:gd name="connsiteX4" fmla="*/ 2318549 w 2386707"/>
              <a:gd name="connsiteY4" fmla="*/ 663111 h 1912756"/>
              <a:gd name="connsiteX5" fmla="*/ 2282268 w 2386707"/>
              <a:gd name="connsiteY5" fmla="*/ 1484358 h 1912756"/>
              <a:gd name="connsiteX6" fmla="*/ 1488035 w 2386707"/>
              <a:gd name="connsiteY6" fmla="*/ 1819665 h 1912756"/>
              <a:gd name="connsiteX7" fmla="*/ 564151 w 2386707"/>
              <a:gd name="connsiteY7" fmla="*/ 1853656 h 1912756"/>
              <a:gd name="connsiteX8" fmla="*/ 123647 w 2386707"/>
              <a:gd name="connsiteY8" fmla="*/ 620287 h 1912756"/>
              <a:gd name="connsiteX9" fmla="*/ 650434 w 2386707"/>
              <a:gd name="connsiteY9" fmla="*/ 173844 h 1912756"/>
              <a:gd name="connsiteX10" fmla="*/ 1064478 w 2386707"/>
              <a:gd name="connsiteY10" fmla="*/ 11980 h 191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86707" h="1912756">
                <a:moveTo>
                  <a:pt x="1147302" y="0"/>
                </a:moveTo>
                <a:lnTo>
                  <a:pt x="1490731" y="0"/>
                </a:lnTo>
                <a:lnTo>
                  <a:pt x="1507838" y="1698"/>
                </a:lnTo>
                <a:cubicBezTo>
                  <a:pt x="1605789" y="17763"/>
                  <a:pt x="1702080" y="46564"/>
                  <a:pt x="1794157" y="89106"/>
                </a:cubicBezTo>
                <a:cubicBezTo>
                  <a:pt x="2046810" y="205874"/>
                  <a:pt x="2235307" y="416505"/>
                  <a:pt x="2318549" y="663111"/>
                </a:cubicBezTo>
                <a:cubicBezTo>
                  <a:pt x="2398966" y="901359"/>
                  <a:pt x="2431971" y="1249513"/>
                  <a:pt x="2282268" y="1484358"/>
                </a:cubicBezTo>
                <a:cubicBezTo>
                  <a:pt x="2121233" y="1736964"/>
                  <a:pt x="1764690" y="1760317"/>
                  <a:pt x="1488035" y="1819665"/>
                </a:cubicBezTo>
                <a:cubicBezTo>
                  <a:pt x="1180172" y="1885733"/>
                  <a:pt x="858415" y="1972797"/>
                  <a:pt x="564151" y="1853656"/>
                </a:cubicBezTo>
                <a:cubicBezTo>
                  <a:pt x="108841" y="1669354"/>
                  <a:pt x="-176661" y="1041163"/>
                  <a:pt x="123647" y="620287"/>
                </a:cubicBezTo>
                <a:cubicBezTo>
                  <a:pt x="254670" y="436626"/>
                  <a:pt x="440412" y="279884"/>
                  <a:pt x="650434" y="173844"/>
                </a:cubicBezTo>
                <a:cubicBezTo>
                  <a:pt x="777816" y="96888"/>
                  <a:pt x="918704" y="41802"/>
                  <a:pt x="1064478" y="11980"/>
                </a:cubicBezTo>
                <a:close/>
              </a:path>
            </a:pathLst>
          </a:custGeom>
          <a:effectLst>
            <a:outerShdw blurRad="50800" dist="25400" dir="2700000" algn="tl" rotWithShape="0">
              <a:schemeClr val="bg1">
                <a:lumMod val="50000"/>
                <a:alpha val="20000"/>
              </a:schemeClr>
            </a:outerShdw>
          </a:effectLst>
        </p:spPr>
      </p:pic>
      <p:sp>
        <p:nvSpPr>
          <p:cNvPr id="13" name="Arc dentro">
            <a:extLst>
              <a:ext uri="{FF2B5EF4-FFF2-40B4-BE49-F238E27FC236}">
                <a16:creationId xmlns:a16="http://schemas.microsoft.com/office/drawing/2014/main" id="{6595D89D-CCF0-4A52-BE6A-7E8B581B4596}"/>
              </a:ext>
            </a:extLst>
          </p:cNvPr>
          <p:cNvSpPr/>
          <p:nvPr/>
        </p:nvSpPr>
        <p:spPr>
          <a:xfrm>
            <a:off x="4454225" y="2036026"/>
            <a:ext cx="2785951" cy="2785948"/>
          </a:xfrm>
          <a:prstGeom prst="arc">
            <a:avLst>
              <a:gd name="adj1" fmla="val 16186708"/>
              <a:gd name="adj2" fmla="val 5409076"/>
            </a:avLst>
          </a:prstGeom>
          <a:ln>
            <a:solidFill>
              <a:srgbClr val="2C4166">
                <a:alpha val="15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sp>
        <p:nvSpPr>
          <p:cNvPr id="14" name="Arc fora">
            <a:extLst>
              <a:ext uri="{FF2B5EF4-FFF2-40B4-BE49-F238E27FC236}">
                <a16:creationId xmlns:a16="http://schemas.microsoft.com/office/drawing/2014/main" id="{66B520E4-AF58-49DE-A488-74E69063051A}"/>
              </a:ext>
            </a:extLst>
          </p:cNvPr>
          <p:cNvSpPr/>
          <p:nvPr/>
        </p:nvSpPr>
        <p:spPr>
          <a:xfrm>
            <a:off x="3685184" y="1266985"/>
            <a:ext cx="4324033" cy="4324030"/>
          </a:xfrm>
          <a:prstGeom prst="arc">
            <a:avLst>
              <a:gd name="adj1" fmla="val 16162077"/>
              <a:gd name="adj2" fmla="val 5407067"/>
            </a:avLst>
          </a:prstGeom>
          <a:ln>
            <a:solidFill>
              <a:srgbClr val="2C4166">
                <a:alpha val="15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sp>
        <p:nvSpPr>
          <p:cNvPr id="55" name="T1">
            <a:extLst>
              <a:ext uri="{FF2B5EF4-FFF2-40B4-BE49-F238E27FC236}">
                <a16:creationId xmlns:a16="http://schemas.microsoft.com/office/drawing/2014/main" id="{BAE8E4EC-3E7D-114E-B2E0-6D18E925D345}"/>
              </a:ext>
            </a:extLst>
          </p:cNvPr>
          <p:cNvSpPr txBox="1"/>
          <p:nvPr/>
        </p:nvSpPr>
        <p:spPr>
          <a:xfrm>
            <a:off x="7368686" y="1533702"/>
            <a:ext cx="4309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BRMT®,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Speech-EZ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®, CLASI®, SENA©,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Bobath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®,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Cuevas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Medek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 (CME), TED®, PROMPT®, POD®, </a:t>
            </a:r>
            <a:endParaRPr lang="pt-BR" sz="1600" dirty="0">
              <a:solidFill>
                <a:srgbClr val="2C4166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3">
            <a:extLst>
              <a:ext uri="{FF2B5EF4-FFF2-40B4-BE49-F238E27FC236}">
                <a16:creationId xmlns:a16="http://schemas.microsoft.com/office/drawing/2014/main" id="{E26815BA-1A8D-E042-B30C-34FFE39929DA}"/>
              </a:ext>
            </a:extLst>
          </p:cNvPr>
          <p:cNvSpPr txBox="1"/>
          <p:nvPr/>
        </p:nvSpPr>
        <p:spPr>
          <a:xfrm>
            <a:off x="7864693" y="2932068"/>
            <a:ext cx="4309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DHACA,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Pediasuit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®,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Therasuit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®, MIG®, BABY FLEX®, TREINI FLEX® e TREINI EXOFLEX®,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Blomberg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-BMRT®, Plataforma vibratória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Galileo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®, </a:t>
            </a:r>
            <a:endParaRPr lang="pt-B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5">
            <a:extLst>
              <a:ext uri="{FF2B5EF4-FFF2-40B4-BE49-F238E27FC236}">
                <a16:creationId xmlns:a16="http://schemas.microsoft.com/office/drawing/2014/main" id="{CFEE7C9C-0AA1-1348-8107-F1D0F6AE5C97}"/>
              </a:ext>
            </a:extLst>
          </p:cNvPr>
          <p:cNvSpPr txBox="1"/>
          <p:nvPr/>
        </p:nvSpPr>
        <p:spPr>
          <a:xfrm>
            <a:off x="7356240" y="4624455"/>
            <a:ext cx="430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Método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Menegatti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®, Método TASES®, Método AIMF®, Eletroestimulação MPS®, </a:t>
            </a:r>
            <a:r>
              <a:rPr lang="pt-BR" sz="1600" b="1" dirty="0" err="1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Kinesiotaping</a:t>
            </a:r>
            <a:r>
              <a:rPr lang="pt-BR" sz="1600" b="1" dirty="0">
                <a:solidFill>
                  <a:srgbClr val="2C41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®.</a:t>
            </a:r>
            <a:endParaRPr lang="pt-BR" sz="1600" dirty="0">
              <a:solidFill>
                <a:srgbClr val="2C4166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Forma contorno">
            <a:extLst>
              <a:ext uri="{FF2B5EF4-FFF2-40B4-BE49-F238E27FC236}">
                <a16:creationId xmlns:a16="http://schemas.microsoft.com/office/drawing/2014/main" id="{0532ED0B-0F13-5511-4F55-1672A9F9BF7A}"/>
              </a:ext>
            </a:extLst>
          </p:cNvPr>
          <p:cNvSpPr/>
          <p:nvPr/>
        </p:nvSpPr>
        <p:spPr>
          <a:xfrm rot="779390" flipV="1">
            <a:off x="4353403" y="2461734"/>
            <a:ext cx="2364143" cy="1826696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noFill/>
          <a:ln w="127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3" name="C6">
            <a:extLst>
              <a:ext uri="{FF2B5EF4-FFF2-40B4-BE49-F238E27FC236}">
                <a16:creationId xmlns:a16="http://schemas.microsoft.com/office/drawing/2014/main" id="{EFB35CC9-55F7-3E4F-9909-C6A7E2BA3BE4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428178" y="2696181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4" name="C5">
            <a:extLst>
              <a:ext uri="{FF2B5EF4-FFF2-40B4-BE49-F238E27FC236}">
                <a16:creationId xmlns:a16="http://schemas.microsoft.com/office/drawing/2014/main" id="{8C4C901C-7E1B-F15C-3E19-CCFD2A496589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681335" y="2696180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5" name="C4">
            <a:extLst>
              <a:ext uri="{FF2B5EF4-FFF2-40B4-BE49-F238E27FC236}">
                <a16:creationId xmlns:a16="http://schemas.microsoft.com/office/drawing/2014/main" id="{18D20A19-F806-ADB7-A6A7-3D3DC886A5BA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934492" y="2696180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6" name="C3">
            <a:extLst>
              <a:ext uri="{FF2B5EF4-FFF2-40B4-BE49-F238E27FC236}">
                <a16:creationId xmlns:a16="http://schemas.microsoft.com/office/drawing/2014/main" id="{4ED7642A-521C-44B8-FE64-B6C2A75BEECB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681335" y="2995287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7" name="C2">
            <a:extLst>
              <a:ext uri="{FF2B5EF4-FFF2-40B4-BE49-F238E27FC236}">
                <a16:creationId xmlns:a16="http://schemas.microsoft.com/office/drawing/2014/main" id="{C251F01A-4C3B-0396-0E7E-13B847E3FA5B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934491" y="2995286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78" name="C1">
            <a:extLst>
              <a:ext uri="{FF2B5EF4-FFF2-40B4-BE49-F238E27FC236}">
                <a16:creationId xmlns:a16="http://schemas.microsoft.com/office/drawing/2014/main" id="{EA9D7F8C-C80D-B174-651D-540A73F64E4D}"/>
              </a:ext>
            </a:extLst>
          </p:cNvPr>
          <p:cNvSpPr>
            <a:spLocks noChangeAspect="1"/>
          </p:cNvSpPr>
          <p:nvPr/>
        </p:nvSpPr>
        <p:spPr>
          <a:xfrm rot="20700000" flipV="1">
            <a:off x="3934492" y="3294391"/>
            <a:ext cx="89004" cy="76810"/>
          </a:xfrm>
          <a:custGeom>
            <a:avLst/>
            <a:gdLst>
              <a:gd name="connsiteX0" fmla="*/ 1010494 w 1012762"/>
              <a:gd name="connsiteY0" fmla="*/ 441322 h 903592"/>
              <a:gd name="connsiteX1" fmla="*/ 856925 w 1012762"/>
              <a:gd name="connsiteY1" fmla="*/ 772829 h 903592"/>
              <a:gd name="connsiteX2" fmla="*/ 373565 w 1012762"/>
              <a:gd name="connsiteY2" fmla="*/ 875699 h 903592"/>
              <a:gd name="connsiteX3" fmla="*/ 105697 w 1012762"/>
              <a:gd name="connsiteY3" fmla="*/ 734056 h 903592"/>
              <a:gd name="connsiteX4" fmla="*/ 151290 w 1012762"/>
              <a:gd name="connsiteY4" fmla="*/ 107059 h 903592"/>
              <a:gd name="connsiteX5" fmla="*/ 537915 w 1012762"/>
              <a:gd name="connsiteY5" fmla="*/ 7974 h 903592"/>
              <a:gd name="connsiteX6" fmla="*/ 904271 w 1012762"/>
              <a:gd name="connsiteY6" fmla="*/ 64806 h 903592"/>
              <a:gd name="connsiteX7" fmla="*/ 1010494 w 1012762"/>
              <a:gd name="connsiteY7" fmla="*/ 441322 h 90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762" h="903592">
                <a:moveTo>
                  <a:pt x="1010494" y="441322"/>
                </a:moveTo>
                <a:cubicBezTo>
                  <a:pt x="1003381" y="566086"/>
                  <a:pt x="948657" y="687244"/>
                  <a:pt x="856925" y="772829"/>
                </a:cubicBezTo>
                <a:cubicBezTo>
                  <a:pt x="723195" y="897568"/>
                  <a:pt x="537115" y="928683"/>
                  <a:pt x="373565" y="875699"/>
                </a:cubicBezTo>
                <a:cubicBezTo>
                  <a:pt x="274759" y="852610"/>
                  <a:pt x="180385" y="802979"/>
                  <a:pt x="105697" y="734056"/>
                </a:cubicBezTo>
                <a:cubicBezTo>
                  <a:pt x="-65481" y="576120"/>
                  <a:pt x="-16923" y="249171"/>
                  <a:pt x="151290" y="107059"/>
                </a:cubicBezTo>
                <a:cubicBezTo>
                  <a:pt x="260002" y="15200"/>
                  <a:pt x="403003" y="15594"/>
                  <a:pt x="537915" y="7974"/>
                </a:cubicBezTo>
                <a:cubicBezTo>
                  <a:pt x="659149" y="1116"/>
                  <a:pt x="809491" y="-32374"/>
                  <a:pt x="904271" y="64806"/>
                </a:cubicBezTo>
                <a:cubicBezTo>
                  <a:pt x="992383" y="155154"/>
                  <a:pt x="1017364" y="320787"/>
                  <a:pt x="1010494" y="441322"/>
                </a:cubicBezTo>
              </a:path>
            </a:pathLst>
          </a:custGeom>
          <a:solidFill>
            <a:schemeClr val="accent1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2" name="Qualidade de vida">
            <a:extLst>
              <a:ext uri="{FF2B5EF4-FFF2-40B4-BE49-F238E27FC236}">
                <a16:creationId xmlns:a16="http://schemas.microsoft.com/office/drawing/2014/main" id="{7918D180-A511-7535-FC4D-39050402290F}"/>
              </a:ext>
            </a:extLst>
          </p:cNvPr>
          <p:cNvSpPr txBox="1"/>
          <p:nvPr/>
        </p:nvSpPr>
        <p:spPr>
          <a:xfrm>
            <a:off x="786207" y="2531574"/>
            <a:ext cx="3226031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300" b="1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pt-BR" sz="2800" dirty="0">
                <a:solidFill>
                  <a:schemeClr val="tx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Terapias Controversas para o TEA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E811919-F2E5-13E2-218F-5BBC2519518A}"/>
              </a:ext>
            </a:extLst>
          </p:cNvPr>
          <p:cNvSpPr txBox="1"/>
          <p:nvPr/>
        </p:nvSpPr>
        <p:spPr>
          <a:xfrm>
            <a:off x="0" y="5883002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- Hyman, S. L., et al. (2020). "The role of dietary interventions in the treatment of autism spectrum disorders." *Journal of Autism and Developmental Disorders, 50*(9), 3325-3348.</a:t>
            </a:r>
          </a:p>
          <a:p>
            <a:pPr algn="just"/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- James, S., et al. (2009). "Critical review of dietary interventions for autism spectrum disorders: Do they work?" *Journal of Clinical Practice in Pediatric Psychology, 37*(4), 418-432.</a:t>
            </a:r>
            <a:endParaRPr lang="pt-B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92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1524 0.0467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233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2.08333E-6 0.04421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1.04167E-6 -1.11111E-6 L 0.0207 -1.11111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08333E-6 -1.11111E-6 L -2.08333E-6 0.04421 " pathEditMode="relative" rAng="0" ptsTypes="AA">
                                      <p:cBhvr>
                                        <p:cTn id="23" dur="5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9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1.04167E-6 -1.11111E-6 L 0.0207 -1.11111E-6 " pathEditMode="relative" rAng="0" ptsTypes="AA">
                                      <p:cBhvr>
                                        <p:cTn id="27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375E-6 -1.11111E-6 L 0.0207 -1.11111E-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42" presetClass="pat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1237 0.02848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7.40741E-7 L 0.01237 0.02847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3.7037E-6 L 0.01237 0.02847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55" grpId="0"/>
      <p:bldP spid="55" grpId="1"/>
      <p:bldP spid="61" grpId="0"/>
      <p:bldP spid="61" grpId="1"/>
      <p:bldP spid="63" grpId="0"/>
      <p:bldP spid="63" grpId="1"/>
      <p:bldP spid="31" grpId="0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2" grpId="0"/>
      <p:bldP spid="2" grpId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696A7F3-C4D3-214F-9D60-5ABDD1D120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38100FF-4575-DF48-B5E1-0E76DE0E5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00" y="17546"/>
            <a:ext cx="6385810" cy="6858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4DC4B39-E67E-6647-831F-437689613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105" y="199190"/>
            <a:ext cx="6436895" cy="56896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3A09CB7-4D3D-904F-8DD5-B507311CA884}"/>
              </a:ext>
            </a:extLst>
          </p:cNvPr>
          <p:cNvSpPr/>
          <p:nvPr/>
        </p:nvSpPr>
        <p:spPr>
          <a:xfrm>
            <a:off x="312821" y="324853"/>
            <a:ext cx="5065295" cy="1768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58075C6-43DD-0147-A3BE-969334782986}"/>
              </a:ext>
            </a:extLst>
          </p:cNvPr>
          <p:cNvSpPr/>
          <p:nvPr/>
        </p:nvSpPr>
        <p:spPr>
          <a:xfrm>
            <a:off x="6168189" y="522678"/>
            <a:ext cx="5065295" cy="1768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98CCC6E-DB3D-A344-B731-15D30136A14E}"/>
              </a:ext>
            </a:extLst>
          </p:cNvPr>
          <p:cNvSpPr/>
          <p:nvPr/>
        </p:nvSpPr>
        <p:spPr>
          <a:xfrm>
            <a:off x="842211" y="2267256"/>
            <a:ext cx="1684421" cy="114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148C949-3B61-7141-944A-C352E6B85C1B}"/>
              </a:ext>
            </a:extLst>
          </p:cNvPr>
          <p:cNvSpPr/>
          <p:nvPr/>
        </p:nvSpPr>
        <p:spPr>
          <a:xfrm>
            <a:off x="6453199" y="2612204"/>
            <a:ext cx="1684421" cy="114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79512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4A1B6DB-96ED-AF4E-A656-C119BEFBA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325" y="-19241"/>
            <a:ext cx="6352341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95C9908-4295-4048-BD69-27CE40E90253}"/>
              </a:ext>
            </a:extLst>
          </p:cNvPr>
          <p:cNvSpPr/>
          <p:nvPr/>
        </p:nvSpPr>
        <p:spPr>
          <a:xfrm>
            <a:off x="5591017" y="476643"/>
            <a:ext cx="1684421" cy="114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28AF8E1-5307-8445-AB8D-9B5DF20AFC8D}"/>
              </a:ext>
            </a:extLst>
          </p:cNvPr>
          <p:cNvSpPr/>
          <p:nvPr/>
        </p:nvSpPr>
        <p:spPr>
          <a:xfrm>
            <a:off x="7275438" y="6134709"/>
            <a:ext cx="1443788" cy="493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935145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A671DE-D529-4A2A-A35D-E97400239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9B1017-87D4-1109-6E92-C80D2FA9F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6055" y="685787"/>
            <a:ext cx="4947745" cy="2828462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Vozes da Comunidade de TEA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925EF9-13D6-9ED7-0ADD-A1B4ED2CC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6055" y="3700594"/>
            <a:ext cx="4947745" cy="1746803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A importância de ouvir e incorporar as perspectivas de pessoas com TEA.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Exemplos de contribuições significativas da comunidade na formulação de políticas.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Como essas contribuições podem influenciar práticas mais inclusivas e eficazes.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2599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3649" y="127376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631431" y="1382395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231329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20126" y="2345836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03228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27948" flipH="1">
            <a:off x="2309492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E7B2C6-E463-C48E-6CFA-149A0112B25E}"/>
              </a:ext>
            </a:extLst>
          </p:cNvPr>
          <p:cNvSpPr txBox="1"/>
          <p:nvPr/>
        </p:nvSpPr>
        <p:spPr>
          <a:xfrm>
            <a:off x="6527310" y="6477294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Ne'eman</a:t>
            </a:r>
            <a:r>
              <a:rPr lang="en-US" sz="1600" i="1" dirty="0"/>
              <a:t>, A. (2010). 'The Future of Autism Advocacy.</a:t>
            </a:r>
            <a:endParaRPr lang="pt-BR" sz="1600" i="1" dirty="0"/>
          </a:p>
        </p:txBody>
      </p:sp>
    </p:spTree>
    <p:extLst>
      <p:ext uri="{BB962C8B-B14F-4D97-AF65-F5344CB8AC3E}">
        <p14:creationId xmlns:p14="http://schemas.microsoft.com/office/powerpoint/2010/main" val="4102437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2B9BC6-3DBA-645E-42F3-BED35ECD1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022952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Críticas à ABA e Alternativas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682CC-D75B-B1AF-5A95-5A75918A6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8" y="3700594"/>
            <a:ext cx="5425781" cy="1655762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Discussão sobre a intensidade e as críticas éticas associadas ao uso da ABA.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A decisão da Associação Médica Americana de retirar o ABA das recomendações.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/>
              <a:t>Motivos: Críticas éticas, eficácia variável, impacto na qualidade de vida, inclusão de vozes autistas e novas pesquisas.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E4A0635-8EAB-1801-4A59-320F42A44C87}"/>
              </a:ext>
            </a:extLst>
          </p:cNvPr>
          <p:cNvSpPr txBox="1"/>
          <p:nvPr/>
        </p:nvSpPr>
        <p:spPr>
          <a:xfrm>
            <a:off x="-7072" y="6545014"/>
            <a:ext cx="95281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/>
              <a:t>Associação</a:t>
            </a:r>
            <a:r>
              <a:rPr lang="en-US" sz="1400" i="1" dirty="0"/>
              <a:t> </a:t>
            </a:r>
            <a:r>
              <a:rPr lang="en-US" sz="1400" i="1" dirty="0" err="1"/>
              <a:t>Médica</a:t>
            </a:r>
            <a:r>
              <a:rPr lang="en-US" sz="1400" i="1" dirty="0"/>
              <a:t> Americana, 'Revision of Treatment Guidelines for Autism Spectrum Disorder,' AMA Journal of Ethics, 2023.</a:t>
            </a:r>
            <a:endParaRPr lang="pt-BR" sz="1400" i="1" dirty="0"/>
          </a:p>
        </p:txBody>
      </p:sp>
    </p:spTree>
    <p:extLst>
      <p:ext uri="{BB962C8B-B14F-4D97-AF65-F5344CB8AC3E}">
        <p14:creationId xmlns:p14="http://schemas.microsoft.com/office/powerpoint/2010/main" val="110862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6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6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6BFABD-C519-FCEE-F461-F0D2F6A06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520" y="1754846"/>
            <a:ext cx="6589707" cy="2387600"/>
          </a:xfrm>
        </p:spPr>
        <p:txBody>
          <a:bodyPr>
            <a:normAutofit/>
          </a:bodyPr>
          <a:lstStyle/>
          <a:p>
            <a:pPr algn="r"/>
            <a:r>
              <a:rPr lang="pt-BR" dirty="0">
                <a:solidFill>
                  <a:srgbClr val="FFFFFF"/>
                </a:solidFill>
              </a:rPr>
              <a:t>Equilíbrio entre Tratamento e Vida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4D7EEB-0D75-4093-0C53-4C34DFFC1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520" y="4489045"/>
            <a:ext cx="6589707" cy="1329443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FFFF"/>
                </a:solidFill>
              </a:rPr>
              <a:t>A necessidade de balancear as horas de tratamento com o direito das crianças ao desenvolvimento natural.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FFFF"/>
                </a:solidFill>
              </a:rPr>
              <a:t>O impacto de terapias intensivas na vida familiar e social das crianças com TEA.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FFFF"/>
                </a:solidFill>
              </a:rPr>
              <a:t>Sugestões para a implementação de políticas que garantam um equilíbrio saudável.</a:t>
            </a:r>
          </a:p>
        </p:txBody>
      </p:sp>
      <p:cxnSp>
        <p:nvCxnSpPr>
          <p:cNvPr id="23" name="Straight Connector 11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13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Freeform: Shape 15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2E847E3-6E51-5AF5-5AFC-E4AF25D2A7C6}"/>
              </a:ext>
            </a:extLst>
          </p:cNvPr>
          <p:cNvSpPr txBox="1"/>
          <p:nvPr/>
        </p:nvSpPr>
        <p:spPr>
          <a:xfrm>
            <a:off x="-15364" y="6565656"/>
            <a:ext cx="8895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Balancing therapeutic needs with childhood development in ASD', Journal of Child Psychology and Psychiatry, 2024.</a:t>
            </a:r>
            <a:endParaRPr lang="pt-BR" sz="1400" i="1" dirty="0"/>
          </a:p>
        </p:txBody>
      </p:sp>
    </p:spTree>
    <p:extLst>
      <p:ext uri="{BB962C8B-B14F-4D97-AF65-F5344CB8AC3E}">
        <p14:creationId xmlns:p14="http://schemas.microsoft.com/office/powerpoint/2010/main" val="211557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3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75" y="365125"/>
            <a:ext cx="6984457" cy="1325563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r>
              <a:rPr lang="en-US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Considerações</a:t>
            </a:r>
            <a:r>
              <a:rPr lang="en-US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Éticas</a:t>
            </a:r>
            <a:r>
              <a:rPr lang="en-US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no </a:t>
            </a:r>
            <a:r>
              <a:rPr lang="en-US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Tratamento</a:t>
            </a:r>
            <a:r>
              <a:rPr lang="en-US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do TEA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Freeform: Shape 15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F9C793F-DAB7-E645-8AA6-EAC13DD3E48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7" y="1846834"/>
            <a:ext cx="8361585" cy="4167896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EFF955-4A6B-E0A3-72C3-B6BBB68E2330}"/>
              </a:ext>
            </a:extLst>
          </p:cNvPr>
          <p:cNvSpPr txBox="1"/>
          <p:nvPr/>
        </p:nvSpPr>
        <p:spPr>
          <a:xfrm>
            <a:off x="0" y="6542690"/>
            <a:ext cx="12138745" cy="36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i="1" dirty="0">
                <a:effectLst/>
              </a:rPr>
              <a:t>Singh, J., </a:t>
            </a:r>
            <a:r>
              <a:rPr lang="en-US" sz="1400" i="1" dirty="0" err="1">
                <a:effectLst/>
              </a:rPr>
              <a:t>Illes</a:t>
            </a:r>
            <a:r>
              <a:rPr lang="en-US" sz="1400" i="1" dirty="0">
                <a:effectLst/>
              </a:rPr>
              <a:t>, J., </a:t>
            </a:r>
            <a:r>
              <a:rPr lang="en-US" sz="1400" i="1" dirty="0" err="1">
                <a:effectLst/>
              </a:rPr>
              <a:t>Lazzeroni</a:t>
            </a:r>
            <a:r>
              <a:rPr lang="en-US" sz="1400" i="1" dirty="0">
                <a:effectLst/>
              </a:rPr>
              <a:t>, L., &amp; </a:t>
            </a:r>
            <a:r>
              <a:rPr lang="en-US" sz="1400" i="1" dirty="0" err="1">
                <a:effectLst/>
              </a:rPr>
              <a:t>Hallmayer</a:t>
            </a:r>
            <a:r>
              <a:rPr lang="en-US" sz="1400" i="1" dirty="0">
                <a:effectLst/>
              </a:rPr>
              <a:t>, J. (2019). "Trends in </a:t>
            </a:r>
            <a:r>
              <a:rPr lang="en-US" sz="1400" i="1" dirty="0" err="1">
                <a:effectLst/>
              </a:rPr>
              <a:t>neuroethics</a:t>
            </a:r>
            <a:r>
              <a:rPr lang="en-US" sz="1400" i="1" dirty="0">
                <a:effectLst/>
              </a:rPr>
              <a:t> in autism spectrum disorder treatment." *AJOB Neuroscience, 10*(2), 97-107.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62094211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58596C-1455-C2F7-87EA-854177D17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520" y="1660578"/>
            <a:ext cx="6589707" cy="2387600"/>
          </a:xfrm>
        </p:spPr>
        <p:txBody>
          <a:bodyPr>
            <a:normAutofit/>
          </a:bodyPr>
          <a:lstStyle/>
          <a:p>
            <a:pPr algn="r"/>
            <a:r>
              <a:rPr lang="pt-BR" dirty="0">
                <a:solidFill>
                  <a:srgbClr val="FFFFFF"/>
                </a:solidFill>
              </a:rPr>
              <a:t>Conclusão e Chamada para 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51650D-BD78-9885-A946-3826107E0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520" y="4498472"/>
            <a:ext cx="6589707" cy="1329443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FFFF"/>
                </a:solidFill>
              </a:rPr>
              <a:t>Necessidade de revisão das práticas atuais e da implementação de diretrizes baseadas em evidências.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FFFF"/>
                </a:solidFill>
              </a:rPr>
              <a:t>Apelo aos ministros e autoridades para liderar as mudanças necessárias.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FFFF"/>
                </a:solidFill>
              </a:rPr>
              <a:t>Importância de garantir que as abordagens ao TEA sejam justas, eficazes e centradas no paciente.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1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4817AC-89DD-72F8-8BDD-3750E8092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220919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Agradecimento e Encerramento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C9982-2CB4-3102-5F5A-04AC09213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9" y="3700594"/>
            <a:ext cx="5205774" cy="1655762"/>
          </a:xfrm>
        </p:spPr>
        <p:txBody>
          <a:bodyPr>
            <a:normAutofit/>
          </a:bodyPr>
          <a:lstStyle/>
          <a:p>
            <a:pPr algn="l"/>
            <a:r>
              <a:rPr lang="pt-BR" sz="1800" dirty="0"/>
              <a:t>Agradecimento pela oportunidade de discutir o tema crítico.</a:t>
            </a:r>
          </a:p>
          <a:p>
            <a:pPr algn="l"/>
            <a:r>
              <a:rPr lang="pt-BR" sz="1800" dirty="0"/>
              <a:t>Convite para futuras discussões e colaborações.</a:t>
            </a:r>
          </a:p>
        </p:txBody>
      </p:sp>
      <p:sp>
        <p:nvSpPr>
          <p:cNvPr id="27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31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854</Words>
  <Application>Microsoft Office PowerPoint</Application>
  <PresentationFormat>Widescreen</PresentationFormat>
  <Paragraphs>70</Paragraphs>
  <Slides>14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Poppins Black</vt:lpstr>
      <vt:lpstr>Tema do Office</vt:lpstr>
      <vt:lpstr>Transtorno do Espectro Autista: Aspectos Regulatórios e Jurídicos </vt:lpstr>
      <vt:lpstr>Introdução</vt:lpstr>
      <vt:lpstr>Impacto da Judicialização</vt:lpstr>
      <vt:lpstr>Considerações Éticas no Tratamento do TEA</vt:lpstr>
      <vt:lpstr>Apresentação do PowerPoint</vt:lpstr>
      <vt:lpstr>Apresentação do PowerPoint</vt:lpstr>
      <vt:lpstr>Apresentação do PowerPoint</vt:lpstr>
      <vt:lpstr>Apresentação do PowerPoint</vt:lpstr>
      <vt:lpstr>Vozes da Comunidade de TEA</vt:lpstr>
      <vt:lpstr>Críticas à ABA e Alternativas</vt:lpstr>
      <vt:lpstr>Equilíbrio entre Tratamento e Vida</vt:lpstr>
      <vt:lpstr>Considerações Éticas no Tratamento do TEA</vt:lpstr>
      <vt:lpstr>Conclusão e Chamada para Ação</vt:lpstr>
      <vt:lpstr>Agradecimento e Encerramento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Transtorno do Espectro Autista: Aspectos Regulatórios e Jurídicos</dc:title>
  <dc:creator>Daniel Silva de Azevedo</dc:creator>
  <cp:lastModifiedBy>Jessica Francisca Fernandes de Oliveira</cp:lastModifiedBy>
  <cp:revision>3</cp:revision>
  <dcterms:created xsi:type="dcterms:W3CDTF">2024-05-15T18:20:12Z</dcterms:created>
  <dcterms:modified xsi:type="dcterms:W3CDTF">2024-05-15T20:04:45Z</dcterms:modified>
</cp:coreProperties>
</file>